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  <p:sldMasterId id="2147483671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41635" autoAdjust="0"/>
  </p:normalViewPr>
  <p:slideViewPr>
    <p:cSldViewPr snapToGrid="0">
      <p:cViewPr varScale="1">
        <p:scale>
          <a:sx n="47" d="100"/>
          <a:sy n="47" d="100"/>
        </p:scale>
        <p:origin x="2482" y="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8cac2d2b2c_2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g8cac2d2b2c_2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25" tIns="45650" rIns="91325" bIns="456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/>
          </a:p>
        </p:txBody>
      </p:sp>
      <p:sp>
        <p:nvSpPr>
          <p:cNvPr id="117" name="Google Shape;117;g8cac2d2b2c_2_64:notes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25" tIns="45650" rIns="91325" bIns="456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/>
              <a:t>1</a:t>
            </a:fld>
            <a:endParaRPr sz="14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8fb4b37f1f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8fb4b37f1f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8fb4b37f1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8fb4b37f1f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8fb4b37f1f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8fb4b37f1f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8fb4b37f1f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8fb4b37f1f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977fd8402d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977fd8402d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977fd8402d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977fd8402d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8cac2d2b2c_2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97565" y="685488"/>
            <a:ext cx="606286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g8cac2d2b2c_2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25" tIns="45650" rIns="91325" bIns="456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400" dirty="0"/>
          </a:p>
        </p:txBody>
      </p:sp>
      <p:sp>
        <p:nvSpPr>
          <p:cNvPr id="163" name="Google Shape;163;g8cac2d2b2c_2_76:notes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25" tIns="45650" rIns="91325" bIns="456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/>
              <a:t>8</a:t>
            </a:fld>
            <a:endParaRPr sz="14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B9A"/>
              </a:buClr>
              <a:buSzPts val="3200"/>
              <a:buNone/>
              <a:defRPr>
                <a:solidFill>
                  <a:srgbClr val="888B9A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B9A"/>
              </a:buClr>
              <a:buSzPts val="2800"/>
              <a:buNone/>
              <a:defRPr>
                <a:solidFill>
                  <a:srgbClr val="888B9A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B9A"/>
              </a:buClr>
              <a:buSzPts val="2400"/>
              <a:buNone/>
              <a:defRPr>
                <a:solidFill>
                  <a:srgbClr val="888B9A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B9A"/>
              </a:buClr>
              <a:buSzPts val="2000"/>
              <a:buNone/>
              <a:defRPr>
                <a:solidFill>
                  <a:srgbClr val="888B9A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B9A"/>
              </a:buClr>
              <a:buSzPts val="2000"/>
              <a:buNone/>
              <a:defRPr>
                <a:solidFill>
                  <a:srgbClr val="888B9A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B9A"/>
              </a:buClr>
              <a:buSzPts val="2000"/>
              <a:buNone/>
              <a:defRPr>
                <a:solidFill>
                  <a:srgbClr val="888B9A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B9A"/>
              </a:buClr>
              <a:buSzPts val="2000"/>
              <a:buNone/>
              <a:defRPr>
                <a:solidFill>
                  <a:srgbClr val="888B9A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B9A"/>
              </a:buClr>
              <a:buSzPts val="2000"/>
              <a:buNone/>
              <a:defRPr>
                <a:solidFill>
                  <a:srgbClr val="888B9A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B9A"/>
              </a:buClr>
              <a:buSzPts val="2000"/>
              <a:buNone/>
              <a:defRPr>
                <a:solidFill>
                  <a:srgbClr val="888B9A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>
            <a:spLocks noGrp="1"/>
          </p:cNvSpPr>
          <p:nvPr>
            <p:ph type="title"/>
          </p:nvPr>
        </p:nvSpPr>
        <p:spPr>
          <a:xfrm>
            <a:off x="722313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B9A"/>
              </a:buClr>
              <a:buSzPts val="2000"/>
              <a:buNone/>
              <a:defRPr sz="2000">
                <a:solidFill>
                  <a:srgbClr val="888B9A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B9A"/>
              </a:buClr>
              <a:buSzPts val="1800"/>
              <a:buNone/>
              <a:defRPr sz="1800">
                <a:solidFill>
                  <a:srgbClr val="888B9A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B9A"/>
              </a:buClr>
              <a:buSzPts val="1600"/>
              <a:buNone/>
              <a:defRPr sz="1600">
                <a:solidFill>
                  <a:srgbClr val="888B9A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B9A"/>
              </a:buClr>
              <a:buSzPts val="1400"/>
              <a:buNone/>
              <a:defRPr sz="1400">
                <a:solidFill>
                  <a:srgbClr val="888B9A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B9A"/>
              </a:buClr>
              <a:buSzPts val="1400"/>
              <a:buNone/>
              <a:defRPr sz="1400">
                <a:solidFill>
                  <a:srgbClr val="888B9A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B9A"/>
              </a:buClr>
              <a:buSzPts val="1400"/>
              <a:buNone/>
              <a:defRPr sz="1400">
                <a:solidFill>
                  <a:srgbClr val="888B9A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B9A"/>
              </a:buClr>
              <a:buSzPts val="1400"/>
              <a:buNone/>
              <a:defRPr sz="1400">
                <a:solidFill>
                  <a:srgbClr val="888B9A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B9A"/>
              </a:buClr>
              <a:buSzPts val="1400"/>
              <a:buNone/>
              <a:defRPr sz="1400">
                <a:solidFill>
                  <a:srgbClr val="888B9A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B9A"/>
              </a:buClr>
              <a:buSzPts val="1400"/>
              <a:buNone/>
              <a:defRPr sz="1400">
                <a:solidFill>
                  <a:srgbClr val="888B9A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body" idx="3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body" idx="4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0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1"/>
          <p:cNvSpPr txBox="1"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1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95" name="Google Shape;95;p21"/>
          <p:cNvSpPr txBox="1">
            <a:spLocks noGrp="1"/>
          </p:cNvSpPr>
          <p:nvPr>
            <p:ph type="body" idx="2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96" name="Google Shape;96;p2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2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2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1" name="Google Shape;101;p22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02" name="Google Shape;102;p2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3"/>
          <p:cNvSpPr txBox="1">
            <a:spLocks noGrp="1"/>
          </p:cNvSpPr>
          <p:nvPr>
            <p:ph type="body" idx="1"/>
          </p:nvPr>
        </p:nvSpPr>
        <p:spPr>
          <a:xfrm rot="5400000">
            <a:off x="2874764" y="-1217414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2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4"/>
          <p:cNvSpPr txBox="1">
            <a:spLocks noGrp="1"/>
          </p:cNvSpPr>
          <p:nvPr>
            <p:ph type="title"/>
          </p:nvPr>
        </p:nvSpPr>
        <p:spPr>
          <a:xfrm rot="5400000">
            <a:off x="5463778" y="1371600"/>
            <a:ext cx="4388644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4"/>
          <p:cNvSpPr txBox="1">
            <a:spLocks noGrp="1"/>
          </p:cNvSpPr>
          <p:nvPr>
            <p:ph type="body" idx="1"/>
          </p:nvPr>
        </p:nvSpPr>
        <p:spPr>
          <a:xfrm rot="5400000">
            <a:off x="1272778" y="-609599"/>
            <a:ext cx="4388644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2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B9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B9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B9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B9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B9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B9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B9A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B9A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B9A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B9A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52400" y="4514851"/>
            <a:ext cx="2292863" cy="51435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5"/>
          <p:cNvSpPr txBox="1">
            <a:spLocks noGrp="1"/>
          </p:cNvSpPr>
          <p:nvPr>
            <p:ph type="ctrTitle"/>
          </p:nvPr>
        </p:nvSpPr>
        <p:spPr>
          <a:xfrm>
            <a:off x="0" y="1"/>
            <a:ext cx="9144000" cy="2628899"/>
          </a:xfrm>
          <a:prstGeom prst="rect">
            <a:avLst/>
          </a:prstGeom>
          <a:solidFill>
            <a:srgbClr val="001F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</a:pPr>
            <a:r>
              <a:rPr lang="en" sz="5400">
                <a:solidFill>
                  <a:schemeClr val="lt1"/>
                </a:solidFill>
              </a:rPr>
              <a:t>looking at metadata in digital sheet music platforms</a:t>
            </a:r>
            <a:endParaRPr sz="5400">
              <a:solidFill>
                <a:schemeClr val="lt1"/>
              </a:solidFill>
            </a:endParaRPr>
          </a:p>
        </p:txBody>
      </p:sp>
      <p:sp>
        <p:nvSpPr>
          <p:cNvPr id="120" name="Google Shape;120;p25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">
                <a:solidFill>
                  <a:schemeClr val="dk1"/>
                </a:solidFill>
              </a:rPr>
              <a:t>Kyla Jemison, Metadata Librarian, University of Toronto</a:t>
            </a:r>
            <a:endParaRPr/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">
                <a:solidFill>
                  <a:schemeClr val="dk1"/>
                </a:solidFill>
              </a:rPr>
              <a:t>October 16, 2020</a:t>
            </a:r>
            <a:endParaRPr/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rgbClr val="888B9A"/>
              </a:buClr>
              <a:buSzPts val="3200"/>
              <a:buNone/>
            </a:pPr>
            <a:endParaRPr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6"/>
          <p:cNvSpPr txBox="1">
            <a:spLocks noGrp="1"/>
          </p:cNvSpPr>
          <p:nvPr>
            <p:ph type="ctrTitle"/>
          </p:nvPr>
        </p:nvSpPr>
        <p:spPr>
          <a:xfrm>
            <a:off x="1192650" y="212925"/>
            <a:ext cx="6758700" cy="1102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digital sheet music platforms</a:t>
            </a:r>
            <a:endParaRPr/>
          </a:p>
        </p:txBody>
      </p:sp>
      <p:pic>
        <p:nvPicPr>
          <p:cNvPr id="126" name="Google Shape;12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7250" y="1315431"/>
            <a:ext cx="4063251" cy="168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4500" y="1315431"/>
            <a:ext cx="28575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96726" y="2769381"/>
            <a:ext cx="1923069" cy="19230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81920" y="2769381"/>
            <a:ext cx="3429000" cy="94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7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does the metadata include?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8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are searchable is the metadata?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9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usable is the metadata on these platforms for libraries?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comparison of platforms</a:t>
            </a:r>
            <a:endParaRPr/>
          </a:p>
        </p:txBody>
      </p:sp>
      <p:sp>
        <p:nvSpPr>
          <p:cNvPr id="150" name="Google Shape;150;p30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00" cy="479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480"/>
              </a:spcBef>
              <a:spcAft>
                <a:spcPts val="0"/>
              </a:spcAft>
              <a:buNone/>
            </a:pPr>
            <a:r>
              <a:rPr lang="en"/>
              <a:t>nKoda</a:t>
            </a:r>
            <a:endParaRPr/>
          </a:p>
        </p:txBody>
      </p:sp>
      <p:sp>
        <p:nvSpPr>
          <p:cNvPr id="151" name="Google Shape;151;p30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48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includes composer, publisher, title 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does not include standard numbers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does not use an authority file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translated titles are linked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no MARC records available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mostly unstructured search options</a:t>
            </a:r>
            <a:endParaRPr sz="1800"/>
          </a:p>
        </p:txBody>
      </p:sp>
      <p:sp>
        <p:nvSpPr>
          <p:cNvPr id="152" name="Google Shape;152;p30"/>
          <p:cNvSpPr txBox="1">
            <a:spLocks noGrp="1"/>
          </p:cNvSpPr>
          <p:nvPr>
            <p:ph type="body" idx="3"/>
          </p:nvPr>
        </p:nvSpPr>
        <p:spPr>
          <a:xfrm>
            <a:off x="4645025" y="1151335"/>
            <a:ext cx="4041900" cy="479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480"/>
              </a:spcBef>
              <a:spcAft>
                <a:spcPts val="0"/>
              </a:spcAft>
              <a:buNone/>
            </a:pPr>
            <a:r>
              <a:rPr lang="en"/>
              <a:t>ARMA</a:t>
            </a:r>
            <a:endParaRPr/>
          </a:p>
        </p:txBody>
      </p:sp>
      <p:sp>
        <p:nvSpPr>
          <p:cNvPr id="153" name="Google Shape;153;p30"/>
          <p:cNvSpPr txBox="1">
            <a:spLocks noGrp="1"/>
          </p:cNvSpPr>
          <p:nvPr>
            <p:ph type="body" idx="4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48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includes composer, publisher, title 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does not include standard numbers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does not use an authority file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titles are quite thorough (with opus and work number, nickname, etc.)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no MARC records available from vendor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structured search boxes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database-level metadata available in Intota knowledgebase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opportunity for libraries</a:t>
            </a:r>
            <a:endParaRPr/>
          </a:p>
        </p:txBody>
      </p:sp>
      <p:sp>
        <p:nvSpPr>
          <p:cNvPr id="159" name="Google Shape;159;p3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"/>
              <a:t>ask for better metadata in platform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/>
              <a:t>ask for MARC records for platform contents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/>
              <a:t>talk to vendors about how library users discover, access, and use digital sheet music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2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2343150"/>
          </a:xfrm>
          <a:prstGeom prst="rect">
            <a:avLst/>
          </a:prstGeom>
          <a:solidFill>
            <a:srgbClr val="001F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">
                <a:solidFill>
                  <a:schemeClr val="lt1"/>
                </a:solidFill>
              </a:rPr>
              <a:t>Thank you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66" name="Google Shape;166;p3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"/>
              <a:t>Kyla Jemison, Metadata Librarian</a:t>
            </a:r>
            <a:endParaRPr/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"/>
              <a:t>kyla.jemison@utoronto.ca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ustom 1">
      <a:dk1>
        <a:srgbClr val="002A5C"/>
      </a:dk1>
      <a:lt1>
        <a:srgbClr val="FFFFFF"/>
      </a:lt1>
      <a:dk2>
        <a:srgbClr val="303030"/>
      </a:dk2>
      <a:lt2>
        <a:srgbClr val="CECFCB"/>
      </a:lt2>
      <a:accent1>
        <a:srgbClr val="002A5C"/>
      </a:accent1>
      <a:accent2>
        <a:srgbClr val="7BA4D9"/>
      </a:accent2>
      <a:accent3>
        <a:srgbClr val="FFFFFF"/>
      </a:accent3>
      <a:accent4>
        <a:srgbClr val="EACACD"/>
      </a:accent4>
      <a:accent5>
        <a:srgbClr val="DAE5CD"/>
      </a:accent5>
      <a:accent6>
        <a:srgbClr val="002A5C"/>
      </a:accent6>
      <a:hlink>
        <a:srgbClr val="E31837"/>
      </a:hlink>
      <a:folHlink>
        <a:srgbClr val="4C332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</Words>
  <Application>Microsoft Office PowerPoint</Application>
  <PresentationFormat>On-screen Show (16:9)</PresentationFormat>
  <Paragraphs>35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Cambria</vt:lpstr>
      <vt:lpstr>Simple Light</vt:lpstr>
      <vt:lpstr>Office Theme</vt:lpstr>
      <vt:lpstr>looking at metadata in digital sheet music platforms</vt:lpstr>
      <vt:lpstr>digital sheet music platforms</vt:lpstr>
      <vt:lpstr>what does the metadata include?</vt:lpstr>
      <vt:lpstr>how are searchable is the metadata?</vt:lpstr>
      <vt:lpstr>how usable is the metadata on these platforms for libraries?</vt:lpstr>
      <vt:lpstr>comparison of platforms</vt:lpstr>
      <vt:lpstr>opportunity for libraries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looking at metadata in digital sheet music platforms</dc:title>
  <dc:creator>Kyla Jemison</dc:creator>
  <cp:lastModifiedBy>Kyla Jemison</cp:lastModifiedBy>
  <cp:revision>1</cp:revision>
  <dcterms:modified xsi:type="dcterms:W3CDTF">2020-10-06T15:53:05Z</dcterms:modified>
</cp:coreProperties>
</file>