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91" r:id="rId2"/>
    <p:sldId id="286" r:id="rId3"/>
    <p:sldId id="277" r:id="rId4"/>
    <p:sldId id="292" r:id="rId5"/>
    <p:sldId id="293" r:id="rId6"/>
    <p:sldId id="276" r:id="rId7"/>
    <p:sldId id="282" r:id="rId8"/>
    <p:sldId id="289" r:id="rId9"/>
    <p:sldId id="281" r:id="rId10"/>
    <p:sldId id="283" r:id="rId11"/>
    <p:sldId id="29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iem, Rowena" initials="GR" lastIdx="2" clrIdx="0">
    <p:extLst>
      <p:ext uri="{19B8F6BF-5375-455C-9EA6-DF929625EA0E}">
        <p15:presenceInfo xmlns:p15="http://schemas.microsoft.com/office/powerpoint/2012/main" userId="S::rowena.griem@yale.edu::3b0aa433-1978-4711-90a7-7f18d6866d3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BEFF"/>
    <a:srgbClr val="00356B"/>
    <a:srgbClr val="27457B"/>
    <a:srgbClr val="CDA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38" autoAdjust="0"/>
    <p:restoredTop sz="92070" autoAdjust="0"/>
  </p:normalViewPr>
  <p:slideViewPr>
    <p:cSldViewPr snapToGrid="0">
      <p:cViewPr varScale="1">
        <p:scale>
          <a:sx n="58" d="100"/>
          <a:sy n="58" d="100"/>
        </p:scale>
        <p:origin x="568" y="56"/>
      </p:cViewPr>
      <p:guideLst/>
    </p:cSldViewPr>
  </p:slideViewPr>
  <p:outlineViewPr>
    <p:cViewPr>
      <p:scale>
        <a:sx n="33" d="100"/>
        <a:sy n="33" d="100"/>
      </p:scale>
      <p:origin x="0" y="-60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2684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480F5-9A84-418C-AFF6-CBFB0F135016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C8635-8012-40BE-AD06-2377C1CF6A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060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C8635-8012-40BE-AD06-2377C1CF6A4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087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C8635-8012-40BE-AD06-2377C1CF6A4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075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C8635-8012-40BE-AD06-2377C1CF6A4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187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C8635-8012-40BE-AD06-2377C1CF6A4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800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C8635-8012-40BE-AD06-2377C1CF6A4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920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C8635-8012-40BE-AD06-2377C1CF6A4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518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C8635-8012-40BE-AD06-2377C1CF6A4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050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C8635-8012-40BE-AD06-2377C1CF6A4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722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C8635-8012-40BE-AD06-2377C1CF6A4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760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C8635-8012-40BE-AD06-2377C1CF6A4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874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C8635-8012-40BE-AD06-2377C1CF6A4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838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4179F-27A5-47BE-92B6-7A9B26FB3C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A4A471-252F-422D-95D5-6A62789D9F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FAF45-16FA-4147-9BD2-872B8DB20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F9A9D-B3E0-471A-92AC-2126BC2FF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DD46A-B50D-4879-9FCC-872A048A7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115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680BA-17BD-45C0-B46B-15D55BB78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832F77-5EAB-44D1-A940-A1719F2C67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3F2E8-F72A-4373-9F23-CC1BA2AD2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66F62-F3A8-471D-996F-09C27C39F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9ACBC-240D-48AC-A911-B291F792B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79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8AA641-9263-45BF-A109-3C0E21EEA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A2C8AE-3F42-4710-B410-666FF0457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F845A-3351-468B-B433-A16B111DA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F75B5-E5EA-485A-AA10-D4ED4998B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3C04A-18FF-44FB-9F9B-5AA06AAF0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877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0BEF3-0566-4535-9C0B-20022D087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6AEB4-6BC4-4110-A887-718CE85B6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9D92-E19B-4C78-96F3-563D2C75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8FE42-DA89-438B-8416-C1133CA47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5F0E0-8E60-457C-A163-99522DF47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37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EBE13-BF73-4719-8063-D715D7EC0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A7D531-7C1F-4DA3-97B5-D5381DCE2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31853-D50A-4772-954B-CC1F2CEF6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B4648-A17A-40D5-82DA-12DF43B8B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DCFAE-F012-4896-B6FD-B0FAF2B39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109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33CD1-5955-42ED-BA7A-C23E67EA8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089-3365-4DB5-A09E-8920B6893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1CA64F-D5CD-40B8-B64E-0A36A69920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2DA3D-F4AA-42D1-BCB0-D56DA346A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A7233C-53FD-4817-B665-1655DC0D5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0635D9-085E-4604-AF6F-A4CCAB242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664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D0D97-E7BF-417E-A73B-2822B0BC5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7F86E7-1B61-4A97-A90C-1A008D200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C7913D-3204-47B3-A8F4-EEDECBF2B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27E455-6E7B-4E1B-BF42-A76901DC6A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24E7F1-28F8-4B16-8FAC-D60D4A7CDB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0C317A-1BC7-4C02-9944-E5625B471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C6886F-CC02-428D-8700-93E0217DD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1D354-64A5-4335-BB7C-96EF32EB5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888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36A41-F871-41B1-952B-CA22F77E0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93C5B1-9FA1-4299-9ABC-3B2A8707F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B980DF-AE13-4F9F-B137-142373C82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248E09-8521-4165-B3A2-D8A97CD91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2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ECE1B3-FA1A-4347-9700-906E59DBF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8F2C2A-1726-4680-BBFA-28641B1F9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32B133-95FA-4577-BFCF-59ADAF625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55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86954-28F4-4239-B328-4C3AA4137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ACDE3-F37C-4DAB-9A0B-E14B6C6B7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4F732-ADDA-4367-A7B4-7EB16AB2C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EF9BCD-789B-4334-8E1E-D6B68656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F45390-368A-4C93-871D-D45CACB4B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D417FD-9E92-4714-8C9B-78E18D872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158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364A1-03B0-467E-B0B0-681BA8C10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46EF9C-E36E-4033-93EB-A23213AD8A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9B4C08-E319-4EAE-A75C-DE07F2DDF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5F0A7E-A30E-4CB4-8790-091FC2A49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7C9A3F-817B-4E4E-A84C-559BD986B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4AE38A-FBCC-4405-A290-A8455D87E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567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00356B">
                <a:lumMod val="97000"/>
                <a:lumOff val="3000"/>
              </a:srgbClr>
            </a:gs>
            <a:gs pos="3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024635-BC28-4467-98CA-C017F6ECE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336CE-A6DB-4B2C-882B-19F3EC37D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D479F-DB79-4831-9FAE-0295097945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4580C-D5CE-4725-9549-146609463460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7523A-F9A9-4B2F-B50D-5B79445977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D574D-C97A-46F8-ADC1-6F71571401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AEB8B-7F57-4F32-A254-76588F13A1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337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://www.salvisjuribus.it/streaming-chi-guarda-film-serie-tv-o-partite-di-calcio-in-streaming-viola-la-normativa-sul-diritto-dautore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://www.salvisjuribus.it/streaming-chi-guarda-film-serie-tv-o-partite-di-calcio-in-streaming-viola-la-normativa-sul-diritto-dautor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hyperlink" Target="https://pixabay.com/en/technology-information-digital-2082642/" TargetMode="Externa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1B602E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7A3676-60FE-4456-B795-AE8C245BDBE3}"/>
              </a:ext>
            </a:extLst>
          </p:cNvPr>
          <p:cNvSpPr txBox="1"/>
          <p:nvPr/>
        </p:nvSpPr>
        <p:spPr>
          <a:xfrm>
            <a:off x="486889" y="475012"/>
            <a:ext cx="3372592" cy="3752603"/>
          </a:xfrm>
          <a:prstGeom prst="rect">
            <a:avLst/>
          </a:prstGeom>
          <a:solidFill>
            <a:srgbClr val="00356B"/>
          </a:solidFill>
          <a:ln>
            <a:solidFill>
              <a:srgbClr val="27457B"/>
            </a:solidFill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500" dirty="0">
                <a:solidFill>
                  <a:srgbClr val="FFFFFF"/>
                </a:solidFill>
                <a:effectLst>
                  <a:glow>
                    <a:schemeClr val="accent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+mj-ea"/>
                <a:cs typeface="+mj-cs"/>
              </a:rPr>
              <a:t>Locally Hosted </a:t>
            </a:r>
            <a:br>
              <a:rPr lang="en-US" sz="3500" dirty="0">
                <a:solidFill>
                  <a:srgbClr val="FFFFFF"/>
                </a:solidFill>
                <a:effectLst>
                  <a:glow>
                    <a:schemeClr val="accent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+mj-ea"/>
                <a:cs typeface="+mj-cs"/>
              </a:rPr>
            </a:br>
            <a:r>
              <a:rPr lang="en-US" sz="3500" dirty="0">
                <a:solidFill>
                  <a:srgbClr val="FFFFFF"/>
                </a:solidFill>
                <a:effectLst>
                  <a:glow>
                    <a:schemeClr val="accent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+mj-ea"/>
                <a:cs typeface="+mj-cs"/>
              </a:rPr>
              <a:t>Streaming Video Project </a:t>
            </a:r>
            <a:br>
              <a:rPr lang="en-US" sz="3500" dirty="0">
                <a:solidFill>
                  <a:srgbClr val="FFFFFF"/>
                </a:solidFill>
                <a:effectLst>
                  <a:glow>
                    <a:schemeClr val="accent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+mj-ea"/>
                <a:cs typeface="+mj-cs"/>
              </a:rPr>
            </a:br>
            <a:r>
              <a:rPr lang="en-US" sz="3500" dirty="0">
                <a:solidFill>
                  <a:srgbClr val="FFFFFF"/>
                </a:solidFill>
                <a:effectLst>
                  <a:glow>
                    <a:schemeClr val="accent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+mj-ea"/>
                <a:cs typeface="+mj-cs"/>
              </a:rPr>
              <a:t>at Yale University Library</a:t>
            </a:r>
          </a:p>
        </p:txBody>
      </p:sp>
      <p:pic>
        <p:nvPicPr>
          <p:cNvPr id="4" name="Content Placeholder 3" descr="A picture containing food, machine, room, person&#10;&#10;Description automatically generated">
            <a:extLst>
              <a:ext uri="{FF2B5EF4-FFF2-40B4-BE49-F238E27FC236}">
                <a16:creationId xmlns:a16="http://schemas.microsoft.com/office/drawing/2014/main" id="{25FA664C-1084-49D6-8E80-6BFC1413F9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r="-1" b="11974"/>
          <a:stretch/>
        </p:blipFill>
        <p:spPr>
          <a:xfrm>
            <a:off x="4044603" y="448056"/>
            <a:ext cx="7680450" cy="380293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16552"/>
            <a:ext cx="7688475" cy="1984248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2ECEBB-D284-4D1E-B781-380C761354C8}"/>
              </a:ext>
            </a:extLst>
          </p:cNvPr>
          <p:cNvSpPr txBox="1"/>
          <p:nvPr/>
        </p:nvSpPr>
        <p:spPr>
          <a:xfrm>
            <a:off x="4039565" y="4642338"/>
            <a:ext cx="7766611" cy="1564310"/>
          </a:xfrm>
          <a:prstGeom prst="rect">
            <a:avLst/>
          </a:prstGeom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Rowena Griem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Catalog Librarian for Electronic Resources &amp; Serials Management (ERSM)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Yale University Library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A1B1-10AD-4E7E-9156-78FA42ADEDD6}"/>
              </a:ext>
            </a:extLst>
          </p:cNvPr>
          <p:cNvSpPr txBox="1"/>
          <p:nvPr/>
        </p:nvSpPr>
        <p:spPr>
          <a:xfrm>
            <a:off x="9265726" y="4050933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hlinkClick r:id="rId4" tooltip="http://www.salvisjuribus.it/streaming-chi-guarda-film-serie-tv-o-partite-di-calcio-in-streaming-viola-la-normativa-sul-diritto-dautore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 dirty="0">
                <a:solidFill>
                  <a:srgbClr val="FFFFFF"/>
                </a:solidFill>
              </a:rPr>
              <a:t> by Unknown Author is licensed under </a:t>
            </a:r>
            <a:r>
              <a:rPr lang="en-US" sz="700" dirty="0">
                <a:solidFill>
                  <a:srgbClr val="FFFFFF"/>
                </a:solidFill>
                <a:hlinkClick r:id="rId5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897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CE60-8818-4D16-82F7-7AE6F5B76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0337"/>
            <a:ext cx="4636007" cy="804232"/>
          </a:xfrm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</a:rPr>
              <a:t>Documentation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0D25D-B96D-486A-8CAC-1BA90DBBB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" y="1938969"/>
            <a:ext cx="4594034" cy="2291508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Compiled a three-page checklist for cataloging streaming videos arranged by MARC field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Shared via Box Notes to be used for this and future projects</a:t>
            </a:r>
            <a:endParaRPr lang="en-US" sz="2200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FD8F3433-8100-4F08-91E2-D804F1C1EA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7118" y="6192982"/>
            <a:ext cx="494897" cy="494897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E0C190BF-29FC-484A-A144-7AA64DD339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502" y="1146147"/>
            <a:ext cx="3657207" cy="4669971"/>
          </a:xfrm>
          <a:prstGeom prst="rect">
            <a:avLst/>
          </a:prstGeom>
        </p:spPr>
      </p:pic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3DDEFEF0-0AD3-4F74-8C3F-73DC87A969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426" y="677121"/>
            <a:ext cx="4640230" cy="5593050"/>
          </a:xfrm>
          <a:prstGeom prst="rect">
            <a:avLst/>
          </a:prstGeom>
        </p:spPr>
      </p:pic>
      <p:pic>
        <p:nvPicPr>
          <p:cNvPr id="13" name="Picture 12" descr="Table&#10;&#10;Description automatically generated">
            <a:extLst>
              <a:ext uri="{FF2B5EF4-FFF2-40B4-BE49-F238E27FC236}">
                <a16:creationId xmlns:a16="http://schemas.microsoft.com/office/drawing/2014/main" id="{05E95A99-09DE-44C5-820F-C14A02DDE6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994" y="0"/>
            <a:ext cx="5495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02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1B602E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7A3676-60FE-4456-B795-AE8C245BDBE3}"/>
              </a:ext>
            </a:extLst>
          </p:cNvPr>
          <p:cNvSpPr txBox="1"/>
          <p:nvPr/>
        </p:nvSpPr>
        <p:spPr>
          <a:xfrm>
            <a:off x="486889" y="475012"/>
            <a:ext cx="3372592" cy="3752603"/>
          </a:xfrm>
          <a:prstGeom prst="rect">
            <a:avLst/>
          </a:prstGeom>
          <a:solidFill>
            <a:srgbClr val="00356B"/>
          </a:solidFill>
          <a:ln>
            <a:solidFill>
              <a:srgbClr val="27457B"/>
            </a:solidFill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500" dirty="0">
                <a:solidFill>
                  <a:srgbClr val="FFFFFF"/>
                </a:solidFill>
                <a:effectLst>
                  <a:glow>
                    <a:schemeClr val="accent1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+mj-ea"/>
                <a:cs typeface="+mj-cs"/>
              </a:rPr>
              <a:t>Thank you!</a:t>
            </a:r>
          </a:p>
        </p:txBody>
      </p:sp>
      <p:pic>
        <p:nvPicPr>
          <p:cNvPr id="4" name="Content Placeholder 3" descr="A picture containing food, machine, room, person&#10;&#10;Description automatically generated">
            <a:extLst>
              <a:ext uri="{FF2B5EF4-FFF2-40B4-BE49-F238E27FC236}">
                <a16:creationId xmlns:a16="http://schemas.microsoft.com/office/drawing/2014/main" id="{25FA664C-1084-49D6-8E80-6BFC1413F9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r="-1" b="11974"/>
          <a:stretch/>
        </p:blipFill>
        <p:spPr>
          <a:xfrm>
            <a:off x="4044603" y="448056"/>
            <a:ext cx="7680450" cy="380293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16552"/>
            <a:ext cx="7688475" cy="1984248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2ECEBB-D284-4D1E-B781-380C761354C8}"/>
              </a:ext>
            </a:extLst>
          </p:cNvPr>
          <p:cNvSpPr txBox="1"/>
          <p:nvPr/>
        </p:nvSpPr>
        <p:spPr>
          <a:xfrm>
            <a:off x="4180115" y="4642338"/>
            <a:ext cx="7445828" cy="1564310"/>
          </a:xfrm>
          <a:prstGeom prst="rect">
            <a:avLst/>
          </a:prstGeom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9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A1B1-10AD-4E7E-9156-78FA42ADEDD6}"/>
              </a:ext>
            </a:extLst>
          </p:cNvPr>
          <p:cNvSpPr txBox="1"/>
          <p:nvPr/>
        </p:nvSpPr>
        <p:spPr>
          <a:xfrm>
            <a:off x="9265726" y="4050933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hlinkClick r:id="rId4" tooltip="http://www.salvisjuribus.it/streaming-chi-guarda-film-serie-tv-o-partite-di-calcio-in-streaming-viola-la-normativa-sul-diritto-dautore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 dirty="0">
                <a:solidFill>
                  <a:srgbClr val="FFFFFF"/>
                </a:solidFill>
              </a:rPr>
              <a:t> by Unknown Author is licensed under </a:t>
            </a:r>
            <a:r>
              <a:rPr lang="en-US" sz="700" dirty="0">
                <a:solidFill>
                  <a:srgbClr val="FFFFFF"/>
                </a:solidFill>
                <a:hlinkClick r:id="rId5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 dirty="0">
              <a:solidFill>
                <a:srgbClr val="FFFF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BCDC70-6F66-4519-B617-9F18B6F045E2}"/>
              </a:ext>
            </a:extLst>
          </p:cNvPr>
          <p:cNvSpPr/>
          <p:nvPr/>
        </p:nvSpPr>
        <p:spPr>
          <a:xfrm>
            <a:off x="4082143" y="5109622"/>
            <a:ext cx="7620000" cy="369332"/>
          </a:xfrm>
          <a:prstGeom prst="rect">
            <a:avLst/>
          </a:prstGeom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Rowena.Griem@Yale.edu</a:t>
            </a:r>
          </a:p>
        </p:txBody>
      </p:sp>
    </p:spTree>
    <p:extLst>
      <p:ext uri="{BB962C8B-B14F-4D97-AF65-F5344CB8AC3E}">
        <p14:creationId xmlns:p14="http://schemas.microsoft.com/office/powerpoint/2010/main" val="2933038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CE60-8818-4D16-82F7-7AE6F5B76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3471"/>
            <a:ext cx="4636006" cy="1673817"/>
          </a:xfrm>
          <a:effectLst>
            <a:outerShdw blurRad="63500" dist="38100" dir="3300000" sx="101000" sy="101000" algn="ctr" rotWithShape="0">
              <a:srgbClr val="000000">
                <a:alpha val="40000"/>
              </a:srgbClr>
            </a:outerShdw>
            <a:reflection stA="96000" endPos="0" dist="50800" dir="5400000" sy="-100000" algn="bl" rotWithShape="0"/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</a:rPr>
              <a:t>Providing Access to Video Collections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0D25D-B96D-486A-8CAC-1BA90DBBB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2071171"/>
            <a:ext cx="4638101" cy="446444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Video collections are discoverable via the Integrated Library System (ILS) and a </a:t>
            </a:r>
            <a:r>
              <a:rPr lang="en-US" sz="2200" i="1" dirty="0">
                <a:solidFill>
                  <a:schemeClr val="bg1"/>
                </a:solidFill>
              </a:rPr>
              <a:t>Streaming Video Collections </a:t>
            </a:r>
            <a:r>
              <a:rPr lang="en-US" sz="2200" dirty="0">
                <a:solidFill>
                  <a:schemeClr val="bg1"/>
                </a:solidFill>
              </a:rPr>
              <a:t>LibGuide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Most video collections are accompanied by vendor MARC records which are updated using MarcEdit and batch loaded into the catalog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27747B0B-F392-495C-A624-3DE451BF79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7118" y="6192982"/>
            <a:ext cx="494897" cy="494897"/>
          </a:xfrm>
          <a:prstGeom prst="rect">
            <a:avLst/>
          </a:prstGeom>
        </p:spPr>
      </p:pic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E3261DD-8EE7-43EB-9FA7-A77711D660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254" y="82816"/>
            <a:ext cx="7326216" cy="677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312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CE60-8818-4D16-82F7-7AE6F5B76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8478"/>
            <a:ext cx="4636008" cy="1905785"/>
          </a:xfrm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000" dirty="0"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</a:rPr>
              <a:t>Providing Access to Individual Streaming Videos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0D25D-B96D-486A-8CAC-1BA90DBBB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" y="2379643"/>
            <a:ext cx="4616066" cy="3646583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Streaming video course reserves are accessible via a Media Library in Canvas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These videos will also be available to the greater Yale community through the ILS if licensing permits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Library IT &amp; ERSM are researching third-party platforms that will address our authentication and security needs and hope to have a hosting solution available in winter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 descr="Text, website&#10;&#10;Description automatically generated">
            <a:extLst>
              <a:ext uri="{FF2B5EF4-FFF2-40B4-BE49-F238E27FC236}">
                <a16:creationId xmlns:a16="http://schemas.microsoft.com/office/drawing/2014/main" id="{CF5E08AB-790D-40A5-815E-549E99D05E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89"/>
          <a:stretch/>
        </p:blipFill>
        <p:spPr>
          <a:xfrm>
            <a:off x="4737780" y="145479"/>
            <a:ext cx="7315675" cy="362492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8B8F2F9-FA09-4D4E-A92C-AECF4BDC5C21}"/>
              </a:ext>
            </a:extLst>
          </p:cNvPr>
          <p:cNvCxnSpPr>
            <a:cxnSpLocks/>
          </p:cNvCxnSpPr>
          <p:nvPr/>
        </p:nvCxnSpPr>
        <p:spPr>
          <a:xfrm>
            <a:off x="4561367" y="3902148"/>
            <a:ext cx="7630633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Shape&#10;&#10;Description automatically generated">
            <a:extLst>
              <a:ext uri="{FF2B5EF4-FFF2-40B4-BE49-F238E27FC236}">
                <a16:creationId xmlns:a16="http://schemas.microsoft.com/office/drawing/2014/main" id="{EE53EEF1-0C39-4665-903B-90BE90279D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03644" y="4430484"/>
            <a:ext cx="3125411" cy="1758043"/>
          </a:xfrm>
          <a:prstGeom prst="rect">
            <a:avLst/>
          </a:prstGeom>
        </p:spPr>
      </p:pic>
      <p:pic>
        <p:nvPicPr>
          <p:cNvPr id="7" name="Graphic 6" descr="Help">
            <a:extLst>
              <a:ext uri="{FF2B5EF4-FFF2-40B4-BE49-F238E27FC236}">
                <a16:creationId xmlns:a16="http://schemas.microsoft.com/office/drawing/2014/main" id="{7486AE0D-559D-4E9F-9132-7B2887F9E4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09224" y="4637316"/>
            <a:ext cx="1224087" cy="1162170"/>
          </a:xfrm>
          <a:prstGeom prst="rect">
            <a:avLst/>
          </a:prstGeom>
        </p:spPr>
      </p:pic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CBE7EADA-8BD9-406C-A2E6-C3B3FFE3DB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0918" y="6154882"/>
            <a:ext cx="494897" cy="49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13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CE60-8818-4D16-82F7-7AE6F5B76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20133"/>
            <a:ext cx="4636006" cy="1798238"/>
          </a:xfrm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000" dirty="0">
                <a:effectLst>
                  <a:outerShdw blurRad="50800" dist="38100" dir="6000000" algn="ctr" rotWithShape="0">
                    <a:srgbClr val="000000">
                      <a:alpha val="40000"/>
                    </a:srgbClr>
                  </a:outerShdw>
                </a:effectLst>
              </a:rPr>
              <a:t>Individual Streaming Videos: Collection Development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0D25D-B96D-486A-8CAC-1BA90DBBB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" y="2302524"/>
            <a:ext cx="4636008" cy="389045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While video collections can be handled in a systematic way, we needed a solution for acquiring, cataloging, and providing access to individual streaming video titles by lesser-known filmmakers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The Yale Film Study Center and library collection development departments make acquisition requests via a Drupal webform</a:t>
            </a:r>
          </a:p>
        </p:txBody>
      </p:sp>
      <p:pic>
        <p:nvPicPr>
          <p:cNvPr id="16" name="Content Placeholder 3">
            <a:extLst>
              <a:ext uri="{FF2B5EF4-FFF2-40B4-BE49-F238E27FC236}">
                <a16:creationId xmlns:a16="http://schemas.microsoft.com/office/drawing/2014/main" id="{7C647F61-1C1F-4711-BB49-057D5E51E6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7118" y="6192982"/>
            <a:ext cx="494897" cy="494897"/>
          </a:xfrm>
          <a:prstGeom prst="rect">
            <a:avLst/>
          </a:prstGeom>
        </p:spPr>
      </p:pic>
      <p:pic>
        <p:nvPicPr>
          <p:cNvPr id="11" name="Picture 10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56AD822-7650-48C2-907F-1CF63DCA40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919" y="119744"/>
            <a:ext cx="4298868" cy="666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41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CE60-8818-4D16-82F7-7AE6F5B76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1258"/>
            <a:ext cx="4636007" cy="1304071"/>
          </a:xfrm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>
                <a:effectLst>
                  <a:outerShdw blurRad="50800" dist="38100" dir="6000000" algn="ctr" rotWithShape="0">
                    <a:srgbClr val="000000">
                      <a:alpha val="40000"/>
                    </a:srgbClr>
                  </a:outerShdw>
                </a:effectLst>
              </a:rPr>
              <a:t>Individual Streaming </a:t>
            </a:r>
            <a:r>
              <a:rPr lang="en-US" sz="4000" dirty="0"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</a:rPr>
              <a:t>Videos: Acquisitions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0D25D-B96D-486A-8CAC-1BA90DBBB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1906293"/>
            <a:ext cx="4636005" cy="495170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200" dirty="0">
                <a:solidFill>
                  <a:schemeClr val="bg1"/>
                </a:solidFill>
              </a:rPr>
              <a:t>The ERSM Acquisitions Team: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Receives acquisitions requests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Orders and pays for materials from smaller distributors or directly from filmmakers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Secures licensing agreements 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Receives incoming video files 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Stages the video and accompanying ReadMe files to Storage @ Yale, a central storage service</a:t>
            </a:r>
          </a:p>
        </p:txBody>
      </p:sp>
      <p:pic>
        <p:nvPicPr>
          <p:cNvPr id="41" name="Picture 40" descr="A picture containing table&#10;&#10;Description automatically generated">
            <a:extLst>
              <a:ext uri="{FF2B5EF4-FFF2-40B4-BE49-F238E27FC236}">
                <a16:creationId xmlns:a16="http://schemas.microsoft.com/office/drawing/2014/main" id="{B130BCA3-F336-49D0-9F00-DFFF4F7D21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7" r="3705"/>
          <a:stretch/>
        </p:blipFill>
        <p:spPr>
          <a:xfrm>
            <a:off x="4707257" y="353959"/>
            <a:ext cx="5241094" cy="2935505"/>
          </a:xfrm>
          <a:prstGeom prst="rect">
            <a:avLst/>
          </a:prstGeom>
        </p:spPr>
      </p:pic>
      <p:pic>
        <p:nvPicPr>
          <p:cNvPr id="43" name="Picture 4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8B43B17-1EFE-4BAA-92F8-1A488E47044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3" r="588"/>
          <a:stretch/>
        </p:blipFill>
        <p:spPr>
          <a:xfrm>
            <a:off x="4750131" y="3690893"/>
            <a:ext cx="7347930" cy="1296743"/>
          </a:xfrm>
          <a:prstGeom prst="rect">
            <a:avLst/>
          </a:prstGeom>
        </p:spPr>
      </p:pic>
      <p:pic>
        <p:nvPicPr>
          <p:cNvPr id="49" name="Picture 4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CB3D32D-7ED3-441D-B591-87DF86916D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106" y="720435"/>
            <a:ext cx="1706929" cy="1823046"/>
          </a:xfrm>
          <a:prstGeom prst="rect">
            <a:avLst/>
          </a:prstGeom>
        </p:spPr>
      </p:pic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E6E859C0-0EF7-4E34-8B04-B7B38ACAE7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7118" y="6192982"/>
            <a:ext cx="494897" cy="494897"/>
          </a:xfrm>
          <a:prstGeom prst="rect">
            <a:avLst/>
          </a:prstGeom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87C66830-BA15-4E36-9967-FE95010D1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755" y="5402781"/>
            <a:ext cx="7267699" cy="1330527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E04EEDB-8795-4D8A-A0FF-7C85BA7C94CE}"/>
              </a:ext>
            </a:extLst>
          </p:cNvPr>
          <p:cNvCxnSpPr>
            <a:cxnSpLocks/>
          </p:cNvCxnSpPr>
          <p:nvPr/>
        </p:nvCxnSpPr>
        <p:spPr>
          <a:xfrm>
            <a:off x="10177153" y="0"/>
            <a:ext cx="0" cy="343197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BC2E5CF-1FE1-4382-883B-0CBD89992198}"/>
              </a:ext>
            </a:extLst>
          </p:cNvPr>
          <p:cNvCxnSpPr>
            <a:cxnSpLocks/>
          </p:cNvCxnSpPr>
          <p:nvPr/>
        </p:nvCxnSpPr>
        <p:spPr>
          <a:xfrm>
            <a:off x="4699591" y="5159000"/>
            <a:ext cx="7492409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456335B-F874-4219-915D-D1E4D3643B6D}"/>
              </a:ext>
            </a:extLst>
          </p:cNvPr>
          <p:cNvCxnSpPr>
            <a:cxnSpLocks/>
          </p:cNvCxnSpPr>
          <p:nvPr/>
        </p:nvCxnSpPr>
        <p:spPr>
          <a:xfrm>
            <a:off x="4635795" y="3431968"/>
            <a:ext cx="7556205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0426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CE60-8818-4D16-82F7-7AE6F5B76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8488"/>
            <a:ext cx="4636007" cy="1487838"/>
          </a:xfrm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>
                <a:effectLst>
                  <a:outerShdw blurRad="50800" dist="38100" dir="6000000" algn="ctr" rotWithShape="0">
                    <a:srgbClr val="000000">
                      <a:alpha val="40000"/>
                    </a:srgbClr>
                  </a:outerShdw>
                </a:effectLst>
              </a:rPr>
              <a:t>Individual</a:t>
            </a:r>
            <a:r>
              <a:rPr lang="en-US" sz="4000" dirty="0"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</a:rPr>
              <a:t> Streaming Videos: Cataloging 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0D25D-B96D-486A-8CAC-1BA90DBBB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" y="1689315"/>
            <a:ext cx="4627084" cy="5168685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Catalog videos in OCLC following provider-neutral guidelines:</a:t>
            </a:r>
            <a:endParaRPr lang="en-US" sz="2200" u="sng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Revise existing streaming video records if necessary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If there is a record for a physical format but not streaming, generate an e-variant record using the GenERecord macro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If necessary, create an original record </a:t>
            </a:r>
          </a:p>
          <a:p>
            <a:r>
              <a:rPr lang="en-US" sz="2200" dirty="0">
                <a:solidFill>
                  <a:schemeClr val="bg1"/>
                </a:solidFill>
              </a:rPr>
              <a:t>Consult with language specialists for assistance with parallel titles </a:t>
            </a:r>
          </a:p>
          <a:p>
            <a:endParaRPr lang="en-US" sz="20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448EEFB-4AEF-4313-8D5D-3E6B7F8F10AD}"/>
              </a:ext>
            </a:extLst>
          </p:cNvPr>
          <p:cNvPicPr/>
          <p:nvPr/>
        </p:nvPicPr>
        <p:blipFill rotWithShape="1">
          <a:blip r:embed="rId3"/>
          <a:srcRect l="1453" t="21654" r="76923" b="15161"/>
          <a:stretch/>
        </p:blipFill>
        <p:spPr bwMode="auto">
          <a:xfrm>
            <a:off x="4759287" y="1685582"/>
            <a:ext cx="7304183" cy="50897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Content Placeholder 3">
            <a:extLst>
              <a:ext uri="{FF2B5EF4-FFF2-40B4-BE49-F238E27FC236}">
                <a16:creationId xmlns:a16="http://schemas.microsoft.com/office/drawing/2014/main" id="{F8FC028D-D61D-4276-8803-869848F2E9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68926" y="6196847"/>
            <a:ext cx="494897" cy="49489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35311AA-64C3-4EF3-9618-54626992B766}"/>
              </a:ext>
            </a:extLst>
          </p:cNvPr>
          <p:cNvPicPr/>
          <p:nvPr/>
        </p:nvPicPr>
        <p:blipFill rotWithShape="1">
          <a:blip r:embed="rId5"/>
          <a:srcRect l="1" r="65507" b="82313"/>
          <a:stretch/>
        </p:blipFill>
        <p:spPr bwMode="auto">
          <a:xfrm>
            <a:off x="4759287" y="121186"/>
            <a:ext cx="7298033" cy="12610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DCBE2C1-1BDB-4F69-AA97-F031B16ECE7C}"/>
              </a:ext>
            </a:extLst>
          </p:cNvPr>
          <p:cNvCxnSpPr/>
          <p:nvPr/>
        </p:nvCxnSpPr>
        <p:spPr>
          <a:xfrm>
            <a:off x="6145619" y="1520456"/>
            <a:ext cx="4082902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5216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CE60-8818-4D16-82F7-7AE6F5B76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0120"/>
            <a:ext cx="4636007" cy="1229189"/>
          </a:xfrm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000" dirty="0">
                <a:effectLst>
                  <a:outerShdw blurRad="50800" dist="38100" dir="6000000" algn="ctr" rotWithShape="0">
                    <a:srgbClr val="000000">
                      <a:alpha val="40000"/>
                    </a:srgbClr>
                  </a:outerShdw>
                </a:effectLst>
              </a:rPr>
              <a:t>Individual</a:t>
            </a:r>
            <a:r>
              <a:rPr lang="en-US" sz="4000" dirty="0"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</a:rPr>
              <a:t> Streaming Videos: Cataloging II</a:t>
            </a:r>
            <a:endParaRPr lang="en-US" sz="4000" dirty="0">
              <a:effectLst>
                <a:outerShdw blurRad="50800" dist="38100" dir="2700000" algn="ctr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0D25D-B96D-486A-8CAC-1BA90DBBB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1674564"/>
            <a:ext cx="4638101" cy="4527931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Import record into local catalog, suppress and update record: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Add an Action Note in a 583 field for “transformed digitally”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Add subtitle and closed captioned information and, if applicable, the genre/form term (LCGFT) “Films for the hearing impaired”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Change the URL to the Storage @ Yale site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If we own a physical format of the title, add a 776 field to that record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8E9A5DA-6C8D-4BCA-8B5A-967542CED5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287" y="144623"/>
            <a:ext cx="7315200" cy="6564649"/>
          </a:xfrm>
          <a:prstGeom prst="rect">
            <a:avLst/>
          </a:prstGeom>
        </p:spPr>
      </p:pic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D2C66C5B-C48D-440A-8C00-F3720CB084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652" y="2216334"/>
            <a:ext cx="3649601" cy="2425331"/>
          </a:xfrm>
          <a:prstGeom prst="rect">
            <a:avLst/>
          </a:prstGeom>
        </p:spPr>
      </p:pic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F9609D6C-58A5-4B44-B119-E63A623E03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7118" y="6192982"/>
            <a:ext cx="494897" cy="49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2926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CE60-8818-4D16-82F7-7AE6F5B76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5462"/>
            <a:ext cx="4636007" cy="1580830"/>
          </a:xfrm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>
                <a:effectLst>
                  <a:outerShdw blurRad="50800" dist="38100" dir="6000000" algn="ctr" rotWithShape="0">
                    <a:srgbClr val="000000">
                      <a:alpha val="40000"/>
                    </a:srgbClr>
                  </a:outerShdw>
                </a:effectLst>
              </a:rPr>
              <a:t>Individual</a:t>
            </a:r>
            <a:r>
              <a:rPr lang="en-US" sz="4000" dirty="0"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</a:rPr>
              <a:t> Streaming Videos: Cataloging III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0D25D-B96D-486A-8CAC-1BA90DBBB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1972019"/>
            <a:ext cx="4636007" cy="4885980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After Library IT stages the video files to the third party platform: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Update the 583 Action Note to “transferred to optimal storage”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Update the URL in the 856 field to the link for the third party platform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Unsuppress record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Notify selector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06E85C3-CFEA-424C-B8F2-92D6E2784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928" y="158368"/>
            <a:ext cx="6433850" cy="6601743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30DB157A-3577-49F1-8866-60EA899BAC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7118" y="6192982"/>
            <a:ext cx="494897" cy="49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035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CE60-8818-4D16-82F7-7AE6F5B76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8478"/>
            <a:ext cx="4636007" cy="1192395"/>
          </a:xfrm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</a:rPr>
              <a:t>Project </a:t>
            </a:r>
            <a:br>
              <a:rPr lang="en-US" sz="4000" dirty="0"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dirty="0"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</a:rPr>
              <a:t>Management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0D25D-B96D-486A-8CAC-1BA90DBBB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" y="1844299"/>
            <a:ext cx="4636006" cy="298109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Keep a record of cataloging work in Excel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Track progress of the cataloging workflow using a Trello project management board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</a:rPr>
              <a:t>Update the SharePoint E-Order Tracking log which tracks work between departments</a:t>
            </a:r>
            <a:endParaRPr lang="en-US" sz="2200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EF5CD22B-7676-4170-B8C8-28791280EE5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7118" y="6192982"/>
            <a:ext cx="494897" cy="494897"/>
          </a:xfrm>
          <a:prstGeom prst="rect">
            <a:avLst/>
          </a:prstGeom>
        </p:spPr>
      </p:pic>
      <p:pic>
        <p:nvPicPr>
          <p:cNvPr id="14" name="Picture 13" descr="A picture containing table&#10;&#10;Description automatically generated">
            <a:extLst>
              <a:ext uri="{FF2B5EF4-FFF2-40B4-BE49-F238E27FC236}">
                <a16:creationId xmlns:a16="http://schemas.microsoft.com/office/drawing/2014/main" id="{90431148-6177-4493-8DAA-80A0EAAB5E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244" y="341788"/>
            <a:ext cx="7239520" cy="260461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8911E5C-57C0-475D-87B2-33F46C72D90F}"/>
              </a:ext>
            </a:extLst>
          </p:cNvPr>
          <p:cNvCxnSpPr>
            <a:cxnSpLocks/>
          </p:cNvCxnSpPr>
          <p:nvPr/>
        </p:nvCxnSpPr>
        <p:spPr>
          <a:xfrm>
            <a:off x="4635795" y="3445845"/>
            <a:ext cx="7556205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AF135BC-4792-45BC-9C3F-F830C88B68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336" y="3955645"/>
            <a:ext cx="7249243" cy="229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220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4168</TotalTime>
  <Words>513</Words>
  <Application>Microsoft Office PowerPoint</Application>
  <PresentationFormat>Widescreen</PresentationFormat>
  <Paragraphs>62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PowerPoint Presentation</vt:lpstr>
      <vt:lpstr>Providing Access to Video Collections</vt:lpstr>
      <vt:lpstr>Providing Access to Individual Streaming Videos</vt:lpstr>
      <vt:lpstr>Individual Streaming Videos: Collection Development</vt:lpstr>
      <vt:lpstr>Individual Streaming Videos: Acquisitions</vt:lpstr>
      <vt:lpstr>Individual Streaming Videos: Cataloging I</vt:lpstr>
      <vt:lpstr>Individual Streaming Videos: Cataloging II</vt:lpstr>
      <vt:lpstr>Individual Streaming Videos: Cataloging III</vt:lpstr>
      <vt:lpstr>Project  Management</vt:lpstr>
      <vt:lpstr>Documentation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Griem, Rowena</dc:creator>
  <cp:lastModifiedBy>Griem, Rowena</cp:lastModifiedBy>
  <cp:revision>116</cp:revision>
  <dcterms:created xsi:type="dcterms:W3CDTF">2020-10-05T19:34:45Z</dcterms:created>
  <dcterms:modified xsi:type="dcterms:W3CDTF">2020-10-08T17:17:37Z</dcterms:modified>
</cp:coreProperties>
</file>